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8" r:id="rId3"/>
    <p:sldId id="256" r:id="rId4"/>
    <p:sldId id="279" r:id="rId5"/>
    <p:sldId id="280" r:id="rId6"/>
    <p:sldId id="282" r:id="rId7"/>
    <p:sldId id="281" r:id="rId8"/>
    <p:sldId id="283" r:id="rId9"/>
    <p:sldId id="284" r:id="rId10"/>
    <p:sldId id="285" r:id="rId11"/>
    <p:sldId id="286" r:id="rId12"/>
    <p:sldId id="288" r:id="rId13"/>
    <p:sldId id="287" r:id="rId14"/>
    <p:sldId id="258" r:id="rId15"/>
    <p:sldId id="273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289" r:id="rId24"/>
    <p:sldId id="290" r:id="rId25"/>
    <p:sldId id="291" r:id="rId26"/>
    <p:sldId id="292" r:id="rId27"/>
    <p:sldId id="293" r:id="rId28"/>
    <p:sldId id="294" r:id="rId29"/>
    <p:sldId id="296" r:id="rId30"/>
    <p:sldId id="295" r:id="rId31"/>
    <p:sldId id="298" r:id="rId32"/>
    <p:sldId id="297" r:id="rId33"/>
    <p:sldId id="299" r:id="rId34"/>
    <p:sldId id="300" r:id="rId35"/>
    <p:sldId id="301" r:id="rId36"/>
    <p:sldId id="271" r:id="rId37"/>
    <p:sldId id="272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08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BBD2-F187-4CD2-8BFE-929414E1F3D1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94AD-44A5-4F28-B547-BAB5EA67A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BBD2-F187-4CD2-8BFE-929414E1F3D1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94AD-44A5-4F28-B547-BAB5EA67A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BBD2-F187-4CD2-8BFE-929414E1F3D1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94AD-44A5-4F28-B547-BAB5EA67A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BBD2-F187-4CD2-8BFE-929414E1F3D1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94AD-44A5-4F28-B547-BAB5EA67A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BBD2-F187-4CD2-8BFE-929414E1F3D1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94AD-44A5-4F28-B547-BAB5EA67A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BBD2-F187-4CD2-8BFE-929414E1F3D1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94AD-44A5-4F28-B547-BAB5EA67A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BBD2-F187-4CD2-8BFE-929414E1F3D1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94AD-44A5-4F28-B547-BAB5EA67A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BBD2-F187-4CD2-8BFE-929414E1F3D1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94AD-44A5-4F28-B547-BAB5EA67A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BBD2-F187-4CD2-8BFE-929414E1F3D1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94AD-44A5-4F28-B547-BAB5EA67A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BBD2-F187-4CD2-8BFE-929414E1F3D1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94AD-44A5-4F28-B547-BAB5EA67A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BBD2-F187-4CD2-8BFE-929414E1F3D1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94AD-44A5-4F28-B547-BAB5EA67A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BBBD2-F187-4CD2-8BFE-929414E1F3D1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C94AD-44A5-4F28-B547-BAB5EA67A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2060848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ПРОИЗВОДСТВЕННАЯ САНИТАРИЯ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8836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Светлана\Pictures\БЖД\Микроклимат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58" y="0"/>
            <a:ext cx="914505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5" name="Picture 3" descr="C:\Users\Светлана\Pictures\БЖД\Микроклимат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Светлана\Pictures\БЖД\Микроклимат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93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Светлана\Pictures\БЖД\Микроклимат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58" y="0"/>
            <a:ext cx="914505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-2071726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0"/>
            <a:ext cx="8572560" cy="6858000"/>
          </a:xfrm>
        </p:spPr>
        <p:txBody>
          <a:bodyPr/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</a:rPr>
              <a:t>Таблица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1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</a:rPr>
              <a:t>- Предельно допустимое время пребывания в условиях неблагоприятного микроклимата при выполнении </a:t>
            </a:r>
            <a:endParaRPr lang="ru-RU" sz="2400" dirty="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</a:rPr>
              <a:t>физической работы.</a:t>
            </a:r>
            <a:endParaRPr lang="ru-RU" sz="2400" dirty="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ru-RU" dirty="0"/>
              <a:t> 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16309178"/>
              </p:ext>
            </p:extLst>
          </p:nvPr>
        </p:nvGraphicFramePr>
        <p:xfrm>
          <a:off x="500034" y="1714488"/>
          <a:ext cx="8143931" cy="4790953"/>
        </p:xfrm>
        <a:graphic>
          <a:graphicData uri="http://schemas.openxmlformats.org/drawingml/2006/table">
            <a:tbl>
              <a:tblPr/>
              <a:tblGrid>
                <a:gridCol w="16253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34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253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949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9492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48369">
                <a:tc rowSpan="2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Температура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,</a:t>
                      </a: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800" baseline="30000" dirty="0"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Влажность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воздуха,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Время пребывания, (минут)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469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Безопасно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Допустимо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Предельно  допустимо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19624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20</a:t>
                      </a: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40</a:t>
                      </a: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50</a:t>
                      </a: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60</a:t>
                      </a: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15-20</a:t>
                      </a: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70-75</a:t>
                      </a: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15-20</a:t>
                      </a: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70-75</a:t>
                      </a: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15-20</a:t>
                      </a: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70-75</a:t>
                      </a: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15-20</a:t>
                      </a: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70-75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800" smtClean="0">
                          <a:latin typeface="Times New Roman"/>
                          <a:ea typeface="Times New Roman"/>
                        </a:rPr>
                        <a:t>240</a:t>
                      </a: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800" smtClean="0">
                          <a:latin typeface="Times New Roman"/>
                          <a:ea typeface="Times New Roman"/>
                        </a:rPr>
                        <a:t>120</a:t>
                      </a: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800" smtClean="0">
                          <a:latin typeface="Times New Roman"/>
                          <a:ea typeface="Times New Roman"/>
                        </a:rPr>
                        <a:t>30</a:t>
                      </a: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800" smtClean="0">
                          <a:latin typeface="Times New Roman"/>
                          <a:ea typeface="Times New Roman"/>
                        </a:rPr>
                        <a:t>15</a:t>
                      </a: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800" smtClean="0">
                          <a:latin typeface="Times New Roman"/>
                          <a:ea typeface="Times New Roman"/>
                        </a:rPr>
                        <a:t>20</a:t>
                      </a: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800" smtClean="0">
                          <a:latin typeface="Times New Roman"/>
                          <a:ea typeface="Times New Roman"/>
                        </a:rPr>
                        <a:t>10</a:t>
                      </a: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800" smtClean="0">
                          <a:latin typeface="Times New Roman"/>
                          <a:ea typeface="Times New Roman"/>
                        </a:rPr>
                        <a:t>10</a:t>
                      </a: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-</a:t>
                      </a:r>
                    </a:p>
                    <a:p>
                      <a:pPr indent="21590"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180</a:t>
                      </a:r>
                    </a:p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60</a:t>
                      </a:r>
                    </a:p>
                    <a:p>
                      <a:pPr indent="21590"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30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40</a:t>
                      </a:r>
                    </a:p>
                    <a:p>
                      <a:pPr indent="21590"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15</a:t>
                      </a:r>
                    </a:p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20</a:t>
                      </a:r>
                    </a:p>
                    <a:p>
                      <a:pPr indent="21590"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-</a:t>
                      </a:r>
                    </a:p>
                    <a:p>
                      <a:pPr indent="21590"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240</a:t>
                      </a:r>
                    </a:p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90</a:t>
                      </a:r>
                    </a:p>
                    <a:p>
                      <a:pPr indent="21590"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60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60</a:t>
                      </a:r>
                    </a:p>
                    <a:p>
                      <a:pPr indent="21590"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30</a:t>
                      </a:r>
                    </a:p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35</a:t>
                      </a:r>
                    </a:p>
                    <a:p>
                      <a:pPr indent="21590"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/>
          <a:lstStyle/>
          <a:p>
            <a:pPr algn="ctr"/>
            <a:r>
              <a:rPr lang="ru-RU" sz="4400" b="1" dirty="0"/>
              <a:t>2. Освещение. </a:t>
            </a:r>
            <a:endParaRPr lang="ru-RU" sz="4400" b="1" dirty="0" smtClean="0"/>
          </a:p>
          <a:p>
            <a:pPr algn="ctr"/>
            <a:r>
              <a:rPr lang="ru-RU" sz="4400" b="1" dirty="0" smtClean="0"/>
              <a:t>Параметры </a:t>
            </a:r>
            <a:r>
              <a:rPr lang="ru-RU" sz="4400" b="1" dirty="0"/>
              <a:t>освещенности. Нормирование </a:t>
            </a:r>
            <a:r>
              <a:rPr lang="ru-RU" sz="4400" b="1" dirty="0" smtClean="0"/>
              <a:t>освещенности</a:t>
            </a:r>
            <a:endParaRPr lang="ru-RU" sz="4400" b="1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13997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Светлана\Pictures\БЖД\Освещенность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-793"/>
            <a:ext cx="9036496" cy="6858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Светлана\Pictures\БЖД\Освещенность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58" y="-793"/>
            <a:ext cx="9145058" cy="6858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Светлана\Pictures\БЖД\Освещенность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58" y="-793"/>
            <a:ext cx="9145058" cy="6858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Светлана\Pictures\БЖД\Освещенность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58" y="-793"/>
            <a:ext cx="9145058" cy="6858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етлана\Pictures\БЖД\Микроклимат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Users\Светлана\Pictures\БЖД\Освещенность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58" y="-793"/>
            <a:ext cx="9145058" cy="6858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Users\Светлана\Pictures\БЖД\Освещенность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58" y="-793"/>
            <a:ext cx="9145058" cy="6858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C:\Users\Светлана\Pictures\БЖД\Освещенность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58" y="-793"/>
            <a:ext cx="9145058" cy="6858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Светлана\Pictures\БЖД\Микроклимат\slide-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58" y="-793"/>
            <a:ext cx="9145058" cy="6858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Светлана\Pictures\БЖД\Микроклимат\slide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58" y="-793"/>
            <a:ext cx="9145058" cy="6858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Светлана\Pictures\БЖД\Микроклимат\slide-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58" y="-793"/>
            <a:ext cx="9145058" cy="6858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Светлана\Pictures\БЖД\Микроклимат\slide-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93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Светлана\Pictures\БЖД\Микроклимат\slide-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58" y="-793"/>
            <a:ext cx="9145058" cy="6858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Светлана\Pictures\БЖД\Микроклимат\slide-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58" y="-793"/>
            <a:ext cx="9145058" cy="6858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Светлана\Pictures\БЖД\Микроклимат\slide-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93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692696"/>
            <a:ext cx="8175282" cy="5808138"/>
          </a:xfrm>
        </p:spPr>
        <p:txBody>
          <a:bodyPr>
            <a:normAutofit/>
          </a:bodyPr>
          <a:lstStyle/>
          <a:p>
            <a:pPr algn="just"/>
            <a:r>
              <a:rPr lang="ru-RU" sz="4000" b="1" dirty="0" smtClean="0">
                <a:solidFill>
                  <a:srgbClr val="FF0000"/>
                </a:solidFill>
              </a:rPr>
              <a:t>МИКРОКЛИМАТ</a:t>
            </a:r>
            <a:r>
              <a:rPr lang="ru-RU" sz="4000" b="1" dirty="0" smtClean="0">
                <a:solidFill>
                  <a:schemeClr val="tx1"/>
                </a:solidFill>
              </a:rPr>
              <a:t> </a:t>
            </a:r>
            <a:r>
              <a:rPr lang="ru-RU" sz="4000" b="1" dirty="0">
                <a:solidFill>
                  <a:schemeClr val="tx1"/>
                </a:solidFill>
              </a:rPr>
              <a:t>- комплекс значений физических характеристик метеорологических факторов в ограниченном пространстве, определяемый температурой, влажностью и скоростью движения воздуха</a:t>
            </a:r>
            <a:r>
              <a:rPr lang="ru-RU" sz="4000" b="1" dirty="0" smtClean="0">
                <a:solidFill>
                  <a:schemeClr val="tx1"/>
                </a:solidFill>
              </a:rPr>
              <a:t>.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Светлана\Pictures\БЖД\Микроклимат\slide-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58" y="-793"/>
            <a:ext cx="9145058" cy="6858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Светлана\Pictures\БЖД\Микроклимат\slide-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58" y="-793"/>
            <a:ext cx="9145058" cy="6858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Светлана\Pictures\БЖД\Микроклимат\slide-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58" y="-793"/>
            <a:ext cx="9145058" cy="6858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Светлана\Pictures\БЖД\Микроклимат\slide-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58" y="-793"/>
            <a:ext cx="9145058" cy="6858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Светлана\Pictures\БЖД\Микроклимат\slide-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58" y="-793"/>
            <a:ext cx="9145058" cy="6858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Светлана\Pictures\БЖД\Микроклимат\slide-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58" y="-793"/>
            <a:ext cx="9145058" cy="6858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-2071726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357166"/>
            <a:ext cx="8072494" cy="6072230"/>
          </a:xfrm>
        </p:spPr>
        <p:txBody>
          <a:bodyPr>
            <a:normAutofit fontScale="92500" lnSpcReduction="20000"/>
          </a:bodyPr>
          <a:lstStyle/>
          <a:p>
            <a:r>
              <a:rPr lang="ru-RU" sz="3500" b="1" dirty="0" smtClean="0">
                <a:solidFill>
                  <a:schemeClr val="tx1"/>
                </a:solidFill>
              </a:rPr>
              <a:t>О характере воздействия отдельных цветов спектра на человека.</a:t>
            </a:r>
            <a:r>
              <a:rPr lang="ru-RU" sz="3500" b="1" i="1" dirty="0">
                <a:solidFill>
                  <a:schemeClr val="tx1"/>
                </a:solidFill>
              </a:rPr>
              <a:t> </a:t>
            </a:r>
            <a:endParaRPr lang="ru-RU" sz="3500" b="1" i="1" dirty="0" smtClean="0">
              <a:solidFill>
                <a:schemeClr val="tx1"/>
              </a:solidFill>
            </a:endParaRPr>
          </a:p>
          <a:p>
            <a:r>
              <a:rPr lang="ru-RU" b="1" i="1" dirty="0" smtClean="0">
                <a:solidFill>
                  <a:schemeClr val="tx1"/>
                </a:solidFill>
              </a:rPr>
              <a:t>Оранжевый -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цвет воспринимается как раскаленный, горячий. Он согревает, бод­рит, стимулирует к активной деятельности.</a:t>
            </a:r>
          </a:p>
          <a:p>
            <a:r>
              <a:rPr lang="ru-RU" b="1" i="1" dirty="0">
                <a:solidFill>
                  <a:schemeClr val="tx1"/>
                </a:solidFill>
              </a:rPr>
              <a:t>Красный</a:t>
            </a:r>
            <a:r>
              <a:rPr lang="ru-RU" dirty="0">
                <a:solidFill>
                  <a:schemeClr val="tx1"/>
                </a:solidFill>
              </a:rPr>
              <a:t> - так же, как и оранжевый напоминает цвет раскаленного металла, возбуждающий, горячий, энергичный. Приобретая другие оттенки, красный цвет начинает обладать новыми свойствами.</a:t>
            </a:r>
          </a:p>
          <a:p>
            <a:r>
              <a:rPr lang="ru-RU" b="1" i="1" dirty="0">
                <a:solidFill>
                  <a:schemeClr val="tx1"/>
                </a:solidFill>
              </a:rPr>
              <a:t>Коричневый</a:t>
            </a:r>
            <a:r>
              <a:rPr lang="ru-RU" dirty="0">
                <a:solidFill>
                  <a:schemeClr val="tx1"/>
                </a:solidFill>
              </a:rPr>
              <a:t> - теплый, создает мягкое, спокойное настроение, выражает кре­пость и устойчивость, но способен располагать и к мрачном</a:t>
            </a:r>
            <a:r>
              <a:rPr lang="en-US" dirty="0">
                <a:solidFill>
                  <a:schemeClr val="tx1"/>
                </a:solidFill>
              </a:rPr>
              <a:t>y</a:t>
            </a:r>
            <a:r>
              <a:rPr lang="ru-RU" dirty="0">
                <a:solidFill>
                  <a:schemeClr val="tx1"/>
                </a:solidFill>
              </a:rPr>
              <a:t> настроению.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-2143164"/>
            <a:ext cx="7772400" cy="147002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57166"/>
            <a:ext cx="8358246" cy="6143668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>
                <a:solidFill>
                  <a:schemeClr val="tx1"/>
                </a:solidFill>
              </a:rPr>
              <a:t>Коричневый цвет с серым оттенком </a:t>
            </a:r>
            <a:r>
              <a:rPr lang="ru-RU" dirty="0">
                <a:solidFill>
                  <a:schemeClr val="tx1"/>
                </a:solidFill>
              </a:rPr>
              <a:t>придавливает психику, настораживает, </a:t>
            </a:r>
            <a:r>
              <a:rPr lang="ru-RU" dirty="0" smtClean="0">
                <a:solidFill>
                  <a:schemeClr val="tx1"/>
                </a:solidFill>
              </a:rPr>
              <a:t>вызывает </a:t>
            </a:r>
            <a:r>
              <a:rPr lang="ru-RU" dirty="0">
                <a:solidFill>
                  <a:schemeClr val="tx1"/>
                </a:solidFill>
              </a:rPr>
              <a:t>тревогу, ожидание неприятностей.</a:t>
            </a:r>
          </a:p>
          <a:p>
            <a:r>
              <a:rPr lang="ru-RU" b="1" i="1" dirty="0">
                <a:solidFill>
                  <a:schemeClr val="tx1"/>
                </a:solidFill>
              </a:rPr>
              <a:t>Желтый</a:t>
            </a:r>
            <a:r>
              <a:rPr lang="ru-RU" dirty="0">
                <a:solidFill>
                  <a:schemeClr val="tx1"/>
                </a:solidFill>
              </a:rPr>
              <a:t> - теплый, веселый цвет, располагающий к шутке и хорошему </a:t>
            </a:r>
            <a:r>
              <a:rPr lang="ru-RU" dirty="0" smtClean="0">
                <a:solidFill>
                  <a:schemeClr val="tx1"/>
                </a:solidFill>
              </a:rPr>
              <a:t>настроению</a:t>
            </a:r>
            <a:r>
              <a:rPr lang="ru-RU" dirty="0">
                <a:solidFill>
                  <a:schemeClr val="tx1"/>
                </a:solidFill>
              </a:rPr>
              <a:t>. В зависимости от частоты и насыщенности этот цвет по </a:t>
            </a:r>
            <a:r>
              <a:rPr lang="ru-RU">
                <a:solidFill>
                  <a:schemeClr val="tx1"/>
                </a:solidFill>
              </a:rPr>
              <a:t>своему </a:t>
            </a:r>
            <a:r>
              <a:rPr lang="ru-RU" smtClean="0">
                <a:solidFill>
                  <a:schemeClr val="tx1"/>
                </a:solidFill>
              </a:rPr>
              <a:t>воздействию </a:t>
            </a:r>
            <a:r>
              <a:rPr lang="ru-RU" dirty="0">
                <a:solidFill>
                  <a:schemeClr val="tx1"/>
                </a:solidFill>
              </a:rPr>
              <a:t>чрезвычайно изменчив и приобретает различные свойства.</a:t>
            </a:r>
          </a:p>
          <a:p>
            <a:r>
              <a:rPr lang="ru-RU" b="1" i="1" dirty="0">
                <a:solidFill>
                  <a:schemeClr val="tx1"/>
                </a:solidFill>
              </a:rPr>
              <a:t>Зеленый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- символ весны, юности, надежды, покоя и свежести. Этот цвет </a:t>
            </a:r>
            <a:r>
              <a:rPr lang="ru-RU" dirty="0" smtClean="0">
                <a:solidFill>
                  <a:schemeClr val="tx1"/>
                </a:solidFill>
              </a:rPr>
              <a:t>успокаивающе </a:t>
            </a:r>
            <a:r>
              <a:rPr lang="ru-RU" dirty="0">
                <a:solidFill>
                  <a:schemeClr val="tx1"/>
                </a:solidFill>
              </a:rPr>
              <a:t>действует на нервную систему. В сочетании с желтым приобретает мягкие тона и благотворно действует на настроение.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ветлана\Pictures\БЖД\Микроклимат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25252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Светлана\Pictures\БЖД\Микроклимат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5368" y="0"/>
            <a:ext cx="938788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Светлана\Pictures\БЖД\Микроклимат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Светлана\Pictures\БЖД\Микроклимат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Светлана\Pictures\БЖД\Микроклимат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58" y="-793"/>
            <a:ext cx="9145058" cy="6858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Светлана\Pictures\БЖД\Микроклимат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266</Words>
  <Application>Microsoft Office PowerPoint</Application>
  <PresentationFormat>Экран (4:3)</PresentationFormat>
  <Paragraphs>81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Company>Ставропольский ГАУ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ТГ и ОТ</dc:creator>
  <cp:lastModifiedBy>Светлана</cp:lastModifiedBy>
  <cp:revision>44</cp:revision>
  <dcterms:created xsi:type="dcterms:W3CDTF">2014-02-27T09:02:42Z</dcterms:created>
  <dcterms:modified xsi:type="dcterms:W3CDTF">2022-02-01T07:06:12Z</dcterms:modified>
</cp:coreProperties>
</file>